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7.jpeg" ContentType="image/jpeg"/>
  <Override PartName="/ppt/media/image26.png" ContentType="image/png"/>
  <Override PartName="/ppt/media/image25.jpeg" ContentType="image/jpeg"/>
  <Override PartName="/ppt/media/image24.jpeg" ContentType="image/jpeg"/>
  <Override PartName="/ppt/media/image9.png" ContentType="image/png"/>
  <Override PartName="/ppt/media/image23.png" ContentType="image/png"/>
  <Override PartName="/ppt/media/image8.png" ContentType="image/png"/>
  <Override PartName="/ppt/media/image10.jpeg" ContentType="image/jpeg"/>
  <Override PartName="/ppt/media/image14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28.jpeg" ContentType="image/jpeg"/>
  <Override PartName="/ppt/media/image12.png" ContentType="image/png"/>
  <Override PartName="/ppt/media/image13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7.png" ContentType="image/png"/>
  <Override PartName="/ppt/media/image22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842436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11280" y="4420440"/>
            <a:ext cx="842436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92804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928040" y="442044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11280" y="442044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842436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11280" y="1881360"/>
            <a:ext cx="842436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1777320" y="1881360"/>
            <a:ext cx="6091920" cy="486072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1777320" y="1881360"/>
            <a:ext cx="6091920" cy="4860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11280" y="1881360"/>
            <a:ext cx="8424360" cy="48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842436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411084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928040" y="1881360"/>
            <a:ext cx="411084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11280" y="630360"/>
            <a:ext cx="8424360" cy="479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11280" y="442044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928040" y="1881360"/>
            <a:ext cx="411084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11280" y="1881360"/>
            <a:ext cx="8424360" cy="48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411084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92804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928040" y="442044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92804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11280" y="4420440"/>
            <a:ext cx="842436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842436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11280" y="4420440"/>
            <a:ext cx="842436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92804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928040" y="442044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11280" y="442044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842436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11280" y="1881360"/>
            <a:ext cx="842436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1777320" y="1881360"/>
            <a:ext cx="6091920" cy="486072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1777320" y="1881360"/>
            <a:ext cx="6091920" cy="4860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842436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411084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928040" y="1881360"/>
            <a:ext cx="411084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11280" y="630360"/>
            <a:ext cx="8424360" cy="479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1280" y="442044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928040" y="1881360"/>
            <a:ext cx="411084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4110840" cy="486072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92804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928040" y="442044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1128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928040" y="1881360"/>
            <a:ext cx="411084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11280" y="4420440"/>
            <a:ext cx="8424360" cy="231840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503280" y="480960"/>
            <a:ext cx="8640360" cy="1292040"/>
          </a:xfrm>
          <a:prstGeom prst="rect">
            <a:avLst/>
          </a:prstGeom>
          <a:solidFill>
            <a:srgbClr val="a7190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 flipH="1">
            <a:off x="-720" y="1773360"/>
            <a:ext cx="502920" cy="5084280"/>
          </a:xfrm>
          <a:prstGeom prst="rect">
            <a:avLst/>
          </a:prstGeom>
          <a:solidFill>
            <a:srgbClr val="a7190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18" descr=""/>
          <p:cNvPicPr/>
          <p:nvPr/>
        </p:nvPicPr>
        <p:blipFill>
          <a:blip r:embed="rId2"/>
          <a:stretch/>
        </p:blipFill>
        <p:spPr>
          <a:xfrm>
            <a:off x="-1440" y="-19080"/>
            <a:ext cx="2341080" cy="499680"/>
          </a:xfrm>
          <a:prstGeom prst="rect">
            <a:avLst/>
          </a:prstGeom>
          <a:ln>
            <a:noFill/>
          </a:ln>
        </p:spPr>
      </p:pic>
      <p:pic>
        <p:nvPicPr>
          <p:cNvPr id="3" name="Picture 12" descr=""/>
          <p:cNvPicPr/>
          <p:nvPr/>
        </p:nvPicPr>
        <p:blipFill>
          <a:blip r:embed="rId3"/>
          <a:stretch/>
        </p:blipFill>
        <p:spPr>
          <a:xfrm>
            <a:off x="0" y="1622520"/>
            <a:ext cx="1655280" cy="523512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1655640" y="1628640"/>
            <a:ext cx="7524360" cy="5229000"/>
          </a:xfrm>
          <a:prstGeom prst="rect">
            <a:avLst/>
          </a:prstGeom>
          <a:solidFill>
            <a:srgbClr val="a7190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Picture 16" descr=""/>
          <p:cNvPicPr/>
          <p:nvPr/>
        </p:nvPicPr>
        <p:blipFill>
          <a:blip r:embed="rId4"/>
          <a:stretch/>
        </p:blipFill>
        <p:spPr>
          <a:xfrm>
            <a:off x="0" y="-17640"/>
            <a:ext cx="7741800" cy="1645920"/>
          </a:xfrm>
          <a:prstGeom prst="rect">
            <a:avLst/>
          </a:prstGeom>
          <a:ln>
            <a:noFill/>
          </a:ln>
        </p:spPr>
      </p:pic>
      <p:pic>
        <p:nvPicPr>
          <p:cNvPr id="6" name="Obraz 9" descr=""/>
          <p:cNvPicPr/>
          <p:nvPr/>
        </p:nvPicPr>
        <p:blipFill>
          <a:blip r:embed="rId5"/>
          <a:stretch/>
        </p:blipFill>
        <p:spPr>
          <a:xfrm>
            <a:off x="34920" y="5613480"/>
            <a:ext cx="1584000" cy="1055160"/>
          </a:xfrm>
          <a:prstGeom prst="rect">
            <a:avLst/>
          </a:prstGeom>
          <a:ln>
            <a:noFill/>
          </a:ln>
        </p:spPr>
      </p:pic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1873080" y="2130480"/>
            <a:ext cx="7089480" cy="2018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Master title style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503280" y="480960"/>
            <a:ext cx="8640360" cy="1292040"/>
          </a:xfrm>
          <a:prstGeom prst="rect">
            <a:avLst/>
          </a:prstGeom>
          <a:solidFill>
            <a:srgbClr val="a7190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2"/>
          <p:cNvSpPr/>
          <p:nvPr/>
        </p:nvSpPr>
        <p:spPr>
          <a:xfrm flipH="1">
            <a:off x="-720" y="1773360"/>
            <a:ext cx="502920" cy="5084280"/>
          </a:xfrm>
          <a:prstGeom prst="rect">
            <a:avLst/>
          </a:prstGeom>
          <a:solidFill>
            <a:srgbClr val="a7190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18" descr=""/>
          <p:cNvPicPr/>
          <p:nvPr/>
        </p:nvPicPr>
        <p:blipFill>
          <a:blip r:embed="rId2"/>
          <a:stretch/>
        </p:blipFill>
        <p:spPr>
          <a:xfrm>
            <a:off x="-1440" y="-19080"/>
            <a:ext cx="2341080" cy="499680"/>
          </a:xfrm>
          <a:prstGeom prst="rect">
            <a:avLst/>
          </a:prstGeom>
          <a:ln>
            <a:noFill/>
          </a:ln>
        </p:spPr>
      </p:pic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360" cy="1034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Master title style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11280" y="1881360"/>
            <a:ext cx="8424360" cy="48607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LevelEdit Master text styles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level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level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level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level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873080" y="2130480"/>
            <a:ext cx="7089480" cy="2018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Klasyfikacja znaków drogowych z wykorzystaniem Maszyny Wektorów Nośnych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873080" y="5697360"/>
            <a:ext cx="7089480" cy="899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d3a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08.06.2018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d3a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Mateusz Król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d3a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Mateusz Rędzia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Przetwarzanie obrazów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611280" y="1881360"/>
            <a:ext cx="8424360" cy="486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Hog (Histogram of Oriented Gradients) - Algorytm stosowany do detekcji obiektów.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2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SURF (Speed Up Robust Features) - Algorytm detekcji obrazu poprzez punkty charakterystyczne.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transition>
    <p:randomBar dir="horz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Przetwarzanie obrazów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611280" y="1881360"/>
            <a:ext cx="8424360" cy="486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Algorytm SURF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07" name="Picture 2" descr=""/>
          <p:cNvPicPr/>
          <p:nvPr/>
        </p:nvPicPr>
        <p:blipFill>
          <a:blip r:embed="rId1"/>
          <a:stretch/>
        </p:blipFill>
        <p:spPr>
          <a:xfrm>
            <a:off x="705600" y="2557440"/>
            <a:ext cx="7686360" cy="365724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Baza obrazów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611280" y="1881360"/>
            <a:ext cx="8424360" cy="486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457560" y="1737360"/>
            <a:ext cx="1371240" cy="140940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1741680" y="1814040"/>
            <a:ext cx="1275840" cy="129492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2964600" y="1905480"/>
            <a:ext cx="1258200" cy="12034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4"/>
          <a:stretch/>
        </p:blipFill>
        <p:spPr>
          <a:xfrm>
            <a:off x="4212360" y="1905480"/>
            <a:ext cx="1182600" cy="12243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5"/>
          <a:stretch/>
        </p:blipFill>
        <p:spPr>
          <a:xfrm>
            <a:off x="5394960" y="1868040"/>
            <a:ext cx="1222560" cy="12409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6"/>
          <a:stretch/>
        </p:blipFill>
        <p:spPr>
          <a:xfrm>
            <a:off x="6617520" y="1991880"/>
            <a:ext cx="914040" cy="10533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7"/>
          <a:stretch/>
        </p:blipFill>
        <p:spPr>
          <a:xfrm>
            <a:off x="7680960" y="1872720"/>
            <a:ext cx="1335600" cy="13276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8"/>
          <a:stretch/>
        </p:blipFill>
        <p:spPr>
          <a:xfrm>
            <a:off x="457560" y="3200400"/>
            <a:ext cx="8362440" cy="579096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Baza obrazów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611280" y="1881360"/>
            <a:ext cx="8424360" cy="486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-Dla każdej klasy powyżej 5 000 zdjęć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-Otrzymano przy pomocy OpenCV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-Odpowiednie zaznaczenie ROI oraz klasy w pliku CSV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-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transition>
    <p:randomBar dir="horz"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Obróbka obrazow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6880" y="1808640"/>
            <a:ext cx="11290320" cy="6217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Brak obróbki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RGB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Gray scale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HSV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HOG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SURF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transition>
    <p:randomBar dir="horz"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Nauka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611280" y="1881360"/>
            <a:ext cx="8424360" cy="486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Strategie nauki: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1 na 1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24" name="Picture 14" descr=""/>
          <p:cNvPicPr/>
          <p:nvPr/>
        </p:nvPicPr>
        <p:blipFill>
          <a:blip r:embed="rId1"/>
          <a:stretch/>
        </p:blipFill>
        <p:spPr>
          <a:xfrm>
            <a:off x="2123640" y="2637000"/>
            <a:ext cx="6735600" cy="378864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Nauka 1 vs 1 oraz 1 vs all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2" descr=""/>
          <p:cNvPicPr/>
          <p:nvPr/>
        </p:nvPicPr>
        <p:blipFill>
          <a:blip r:embed="rId1"/>
          <a:stretch/>
        </p:blipFill>
        <p:spPr>
          <a:xfrm>
            <a:off x="-73080" y="1673280"/>
            <a:ext cx="9216720" cy="518436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Lekka wizualizacja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Content Placeholder 3" descr=""/>
          <p:cNvPicPr/>
          <p:nvPr/>
        </p:nvPicPr>
        <p:blipFill>
          <a:blip r:embed="rId1"/>
          <a:stretch/>
        </p:blipFill>
        <p:spPr>
          <a:xfrm>
            <a:off x="-108360" y="1772640"/>
            <a:ext cx="9832680" cy="553068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Haar Cascade – trening dla kadego </a:t>
            </a: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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487800" y="369000"/>
            <a:ext cx="7809840" cy="3978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opencv_createsamples -img watch5050.jpg -bg bg.txt -info info/info.lst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-pngoutput info -maxxangle 0.5 -maxyangle 0.5 -maxzangle 0.5 -num 1950</a:t>
            </a:r>
            <a:r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496800" y="2978280"/>
            <a:ext cx="8825040" cy="8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opencv_createsamples -info info/info.lst -num 1950 -w 20 -h 20 -vec positives.vec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48640" y="4869000"/>
            <a:ext cx="8424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opencv_traincascade -data data -vec positives.vec -bg bg.txt -numPos 1800 -numNeg 900 -numStages 10 -w 20 -h 20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487800" y="3976560"/>
            <a:ext cx="183960" cy="6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9" descr=""/>
          <p:cNvPicPr/>
          <p:nvPr/>
        </p:nvPicPr>
        <p:blipFill>
          <a:blip r:embed="rId1"/>
          <a:stretch/>
        </p:blipFill>
        <p:spPr>
          <a:xfrm>
            <a:off x="611280" y="2554200"/>
            <a:ext cx="475920" cy="475920"/>
          </a:xfrm>
          <a:prstGeom prst="rect">
            <a:avLst/>
          </a:prstGeom>
          <a:ln>
            <a:noFill/>
          </a:ln>
        </p:spPr>
      </p:pic>
      <p:pic>
        <p:nvPicPr>
          <p:cNvPr id="135" name="Picture 6" descr=""/>
          <p:cNvPicPr/>
          <p:nvPr/>
        </p:nvPicPr>
        <p:blipFill>
          <a:blip r:embed="rId2"/>
          <a:stretch/>
        </p:blipFill>
        <p:spPr>
          <a:xfrm>
            <a:off x="1076400" y="3628800"/>
            <a:ext cx="952200" cy="95220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Kod (całość)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611280" y="2257920"/>
            <a:ext cx="8737920" cy="4107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import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numpy </a:t>
            </a:r>
            <a:r>
              <a:rPr b="0" lang="pl-PL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as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np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import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 face_cascade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CascadeClassifier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88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'frontalface.xml’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eye_cascade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CascadeClassifier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88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'eye.xml’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watch_cascade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CascadeClassifier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88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'watchcascade10stage.xml’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cap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VideoCapture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while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1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ret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img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cap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read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gray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cvtColor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img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COLOR_BGR2GRAY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faces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face_cascade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detectMultiScale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gray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1.3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5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watches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watch_cascade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detectMultiScale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gray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50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50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
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pl-PL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for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pl-PL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watches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cv2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rectangle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img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255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255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pl-PL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for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pl-PL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faces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cv2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rectangle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img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255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roi_gray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gray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roi_color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img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eyes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eye_cascade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detectMultiScale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roi_gray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</a:t>
            </a:r>
            <a:r>
              <a:rPr b="0" lang="pl-PL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for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ew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eh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pl-PL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eyes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rectangle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roi_color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ew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ey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eh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255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</a:t>
            </a:r>
            <a:r>
              <a:rPr b="0" lang="pl-PL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cv2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imshow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pl-PL" sz="1200" spc="-1" strike="noStrike">
                <a:solidFill>
                  <a:srgbClr val="0088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'img'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img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cap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release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cv2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destroyAllWindows</a:t>
            </a:r>
            <a:r>
              <a:rPr b="0" lang="pl-PL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  <a:r>
              <a:rPr b="0" lang="pl-P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transition>
    <p:randomBar dir="horz"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Plan prezentacji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611280" y="1881360"/>
            <a:ext cx="8424360" cy="486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Wstęp,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definicje,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algorytmy przetwarzania obrazu,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baza obrazów,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badania,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zestawienie wyników i wnioski,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Haar Cascade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transition>
    <p:randomBar dir="horz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Efekt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Content Placeholder 3" descr=""/>
          <p:cNvPicPr/>
          <p:nvPr/>
        </p:nvPicPr>
        <p:blipFill>
          <a:blip r:embed="rId1"/>
          <a:stretch/>
        </p:blipFill>
        <p:spPr>
          <a:xfrm>
            <a:off x="1780560" y="1916280"/>
            <a:ext cx="6086160" cy="479088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Źródła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611280" y="1881360"/>
            <a:ext cx="8424360" cy="486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youtube.com/watch?v=wvsE8jm1GzE – wizualizacje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docs.opencv.org/3.4.1/index.html – OpenCV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en.wikipedia.org/wiki/Support_vector_machine – SVM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OpenCV with Python Blueprints – zastosowanie OpenCV w do przetwarzania obrazów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pythonprogramming.net/haar-cascade-object-detection-python-opencv-tutorial/ - haar cascades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Całość kodu na: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transition>
    <p:randomBar dir="horz"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Wstęp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617040" y="1845000"/>
            <a:ext cx="8346960" cy="478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Założenia projektu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84840" indent="-38448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Sieć neuronowa rozpoznająca znaki drogowe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84840" indent="-38448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Wykorzystanie sprzętu Raspberry Pi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84840" indent="-38448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Skorzystanie z funkcjonalności biblioteki OpenCV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</a:t>
            </a: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</a:t>
            </a: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</a:t>
            </a: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</a:t>
            </a: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transition>
    <p:randomBar dir="horz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Przyszłość projektu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IMG_0319.jpg" descr=""/>
          <p:cNvPicPr/>
          <p:nvPr/>
        </p:nvPicPr>
        <p:blipFill>
          <a:blip r:embed="rId1"/>
          <a:stretch/>
        </p:blipFill>
        <p:spPr>
          <a:xfrm>
            <a:off x="1582920" y="1881360"/>
            <a:ext cx="6480720" cy="4860720"/>
          </a:xfrm>
          <a:prstGeom prst="rect">
            <a:avLst/>
          </a:prstGeom>
          <a:ln w="12600">
            <a:noFill/>
          </a:ln>
        </p:spPr>
      </p:pic>
    </p:spTree>
  </p:cSld>
  <p:transition>
    <p:randomBar dir="horz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Definicje – Supervised Learning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611280" y="1881360"/>
            <a:ext cx="8424360" cy="486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Supervised Learning - Nauka mapowania wejścia i przekazywania informacji na wyjście.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92" name="Picture 3" descr=""/>
          <p:cNvPicPr/>
          <p:nvPr/>
        </p:nvPicPr>
        <p:blipFill>
          <a:blip r:embed="rId1"/>
          <a:stretch/>
        </p:blipFill>
        <p:spPr>
          <a:xfrm>
            <a:off x="755640" y="2997000"/>
            <a:ext cx="7978320" cy="385524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OpenCV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Obrazek" descr=""/>
          <p:cNvPicPr/>
          <p:nvPr/>
        </p:nvPicPr>
        <p:blipFill>
          <a:blip r:embed="rId1"/>
          <a:stretch/>
        </p:blipFill>
        <p:spPr>
          <a:xfrm>
            <a:off x="3420000" y="3637800"/>
            <a:ext cx="2520000" cy="3103920"/>
          </a:xfrm>
          <a:prstGeom prst="rect">
            <a:avLst/>
          </a:prstGeom>
          <a:ln w="12600"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899640" y="1989000"/>
            <a:ext cx="770436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OpenCV - Wieloplatformowa biblioteka funkcji wykorzystywanych podczas obróbki obrazu.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</a:pPr>
            <a:r>
              <a:rPr b="1" lang="pl-PL" sz="32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Definicje - SVM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611280" y="1881360"/>
            <a:ext cx="8424360" cy="486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SVM (Support Vector Machine)</a:t>
            </a: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 - abstrakcyjny koncept maszyny, której nauka ma na celu wyznaczenie Hiperpłaszczyzny.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98" name="Picture 4" descr=""/>
          <p:cNvPicPr/>
          <p:nvPr/>
        </p:nvPicPr>
        <p:blipFill>
          <a:blip r:embed="rId1"/>
          <a:stretch/>
        </p:blipFill>
        <p:spPr>
          <a:xfrm>
            <a:off x="395640" y="3555720"/>
            <a:ext cx="3816360" cy="330192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2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Definicje – SVM 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Picture 4" descr=""/>
          <p:cNvPicPr/>
          <p:nvPr/>
        </p:nvPicPr>
        <p:blipFill>
          <a:blip r:embed="rId1"/>
          <a:stretch/>
        </p:blipFill>
        <p:spPr>
          <a:xfrm>
            <a:off x="611280" y="2506320"/>
            <a:ext cx="8424360" cy="361044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11280" y="630360"/>
            <a:ext cx="8424360" cy="103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Przetwarzanie obrazów</a:t>
            </a:r>
            <a:endParaRPr b="0" lang="pl-P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19120" y="1771560"/>
            <a:ext cx="8424360" cy="486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HSV (Hue Saturation Value) - </a:t>
            </a: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Model opisu przestrzeni barw.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2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84840" indent="-384480">
              <a:lnSpc>
                <a:spcPct val="12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Nawiązuje do działania ludzkiego zmysłu wzroku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84840" indent="-384480">
              <a:lnSpc>
                <a:spcPct val="12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Barwy jako światło z oświetlenia otoczenia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84840" indent="-384480">
              <a:lnSpc>
                <a:spcPct val="12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Model jest rozpatrywany jako stożek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transition>
    <p:randomBar dir="horz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prezentacja-pl</Template>
  <TotalTime>1296</TotalTime>
  <Application>LibreOffice/5.1.6.2$Linux_X86_64 LibreOffice_project/10m0$Build-2</Application>
  <Words>507</Words>
  <Paragraphs>96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2018-01-14T16:32:08Z</dcterms:created>
  <dc:creator>mateusz</dc:creator>
  <dc:description/>
  <dc:language>en-US</dc:language>
  <cp:lastModifiedBy/>
  <dcterms:modified xsi:type="dcterms:W3CDTF">2018-06-08T03:41:06Z</dcterms:modified>
  <cp:revision>47</cp:revision>
  <dc:subject/>
  <dc:title>tytuł prezentacji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